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8" r:id="rId1"/>
  </p:sldMasterIdLst>
  <p:notesMasterIdLst>
    <p:notesMasterId r:id="rId22"/>
  </p:notesMasterIdLst>
  <p:sldIdLst>
    <p:sldId id="256" r:id="rId2"/>
    <p:sldId id="279" r:id="rId3"/>
    <p:sldId id="278" r:id="rId4"/>
    <p:sldId id="265" r:id="rId5"/>
    <p:sldId id="258" r:id="rId6"/>
    <p:sldId id="272" r:id="rId7"/>
    <p:sldId id="273" r:id="rId8"/>
    <p:sldId id="271" r:id="rId9"/>
    <p:sldId id="259" r:id="rId10"/>
    <p:sldId id="266" r:id="rId11"/>
    <p:sldId id="268" r:id="rId12"/>
    <p:sldId id="267" r:id="rId13"/>
    <p:sldId id="274" r:id="rId14"/>
    <p:sldId id="260" r:id="rId15"/>
    <p:sldId id="261" r:id="rId16"/>
    <p:sldId id="269" r:id="rId17"/>
    <p:sldId id="270" r:id="rId18"/>
    <p:sldId id="275" r:id="rId19"/>
    <p:sldId id="276" r:id="rId20"/>
    <p:sldId id="277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53"/>
    <p:restoredTop sz="94609"/>
  </p:normalViewPr>
  <p:slideViewPr>
    <p:cSldViewPr snapToGrid="0" snapToObjects="1">
      <p:cViewPr varScale="1">
        <p:scale>
          <a:sx n="136" d="100"/>
          <a:sy n="136" d="100"/>
        </p:scale>
        <p:origin x="240" y="5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7BDB940-5CB1-42FD-B85B-B210EF835DC5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46339CA6-2C27-4380-BC83-B8901201D360}">
      <dgm:prSet/>
      <dgm:spPr/>
      <dgm:t>
        <a:bodyPr/>
        <a:lstStyle/>
        <a:p>
          <a:r>
            <a:rPr lang="en-US"/>
            <a:t>Data from Scraping</a:t>
          </a:r>
        </a:p>
      </dgm:t>
    </dgm:pt>
    <dgm:pt modelId="{60ACFA1F-5CCB-419E-84F2-30563C92F171}" type="parTrans" cxnId="{145F9C1D-EBE3-4C47-BDF0-D3AC7FC12FD1}">
      <dgm:prSet/>
      <dgm:spPr/>
      <dgm:t>
        <a:bodyPr/>
        <a:lstStyle/>
        <a:p>
          <a:endParaRPr lang="en-US"/>
        </a:p>
      </dgm:t>
    </dgm:pt>
    <dgm:pt modelId="{DB191134-E4A8-4DD9-81EC-DBBA102C53FD}" type="sibTrans" cxnId="{145F9C1D-EBE3-4C47-BDF0-D3AC7FC12FD1}">
      <dgm:prSet/>
      <dgm:spPr/>
      <dgm:t>
        <a:bodyPr/>
        <a:lstStyle/>
        <a:p>
          <a:endParaRPr lang="en-US"/>
        </a:p>
      </dgm:t>
    </dgm:pt>
    <dgm:pt modelId="{02634AF3-C7F4-477A-BAEF-4A5FA4934EE1}">
      <dgm:prSet/>
      <dgm:spPr/>
      <dgm:t>
        <a:bodyPr/>
        <a:lstStyle/>
        <a:p>
          <a:r>
            <a:rPr lang="en-US"/>
            <a:t>Data from Kaggle</a:t>
          </a:r>
        </a:p>
      </dgm:t>
    </dgm:pt>
    <dgm:pt modelId="{7A0B7736-E20B-4AAE-8F75-F40FAF413DD8}" type="parTrans" cxnId="{41B8ECF7-159E-4C90-BC8B-9DDADBCD8892}">
      <dgm:prSet/>
      <dgm:spPr/>
      <dgm:t>
        <a:bodyPr/>
        <a:lstStyle/>
        <a:p>
          <a:endParaRPr lang="en-US"/>
        </a:p>
      </dgm:t>
    </dgm:pt>
    <dgm:pt modelId="{3A602782-1D4E-4C5D-957D-5A20EC63D082}" type="sibTrans" cxnId="{41B8ECF7-159E-4C90-BC8B-9DDADBCD8892}">
      <dgm:prSet/>
      <dgm:spPr/>
      <dgm:t>
        <a:bodyPr/>
        <a:lstStyle/>
        <a:p>
          <a:endParaRPr lang="en-US"/>
        </a:p>
      </dgm:t>
    </dgm:pt>
    <dgm:pt modelId="{D4F16F2E-E95E-4E35-8352-B4A2BF18A7CD}" type="pres">
      <dgm:prSet presAssocID="{E7BDB940-5CB1-42FD-B85B-B210EF835DC5}" presName="root" presStyleCnt="0">
        <dgm:presLayoutVars>
          <dgm:dir/>
          <dgm:resizeHandles val="exact"/>
        </dgm:presLayoutVars>
      </dgm:prSet>
      <dgm:spPr/>
    </dgm:pt>
    <dgm:pt modelId="{C5F58060-9172-45CA-8284-654F7F2BAFC1}" type="pres">
      <dgm:prSet presAssocID="{46339CA6-2C27-4380-BC83-B8901201D360}" presName="compNode" presStyleCnt="0"/>
      <dgm:spPr/>
    </dgm:pt>
    <dgm:pt modelId="{C4AAD925-0779-4E99-BBBA-61B032509215}" type="pres">
      <dgm:prSet presAssocID="{46339CA6-2C27-4380-BC83-B8901201D360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BA336BEE-9B3B-4713-9E4C-5CDC6BCE213F}" type="pres">
      <dgm:prSet presAssocID="{46339CA6-2C27-4380-BC83-B8901201D360}" presName="spaceRect" presStyleCnt="0"/>
      <dgm:spPr/>
    </dgm:pt>
    <dgm:pt modelId="{AE7DF6E1-BBF0-414A-AF1B-474FBA0577C3}" type="pres">
      <dgm:prSet presAssocID="{46339CA6-2C27-4380-BC83-B8901201D360}" presName="textRect" presStyleLbl="revTx" presStyleIdx="0" presStyleCnt="2">
        <dgm:presLayoutVars>
          <dgm:chMax val="1"/>
          <dgm:chPref val="1"/>
        </dgm:presLayoutVars>
      </dgm:prSet>
      <dgm:spPr/>
    </dgm:pt>
    <dgm:pt modelId="{6697D50E-F5F5-4801-BDB4-5C5EAA916434}" type="pres">
      <dgm:prSet presAssocID="{DB191134-E4A8-4DD9-81EC-DBBA102C53FD}" presName="sibTrans" presStyleCnt="0"/>
      <dgm:spPr/>
    </dgm:pt>
    <dgm:pt modelId="{ACCD3843-0BC3-4A59-8A73-2BBB415E58BA}" type="pres">
      <dgm:prSet presAssocID="{02634AF3-C7F4-477A-BAEF-4A5FA4934EE1}" presName="compNode" presStyleCnt="0"/>
      <dgm:spPr/>
    </dgm:pt>
    <dgm:pt modelId="{E083BA95-F4B1-4F10-A940-A54EB3F3F712}" type="pres">
      <dgm:prSet presAssocID="{02634AF3-C7F4-477A-BAEF-4A5FA4934EE1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22BD3887-DFA0-4447-8BBF-50B4CC607238}" type="pres">
      <dgm:prSet presAssocID="{02634AF3-C7F4-477A-BAEF-4A5FA4934EE1}" presName="spaceRect" presStyleCnt="0"/>
      <dgm:spPr/>
    </dgm:pt>
    <dgm:pt modelId="{F7F8A4B5-8517-46AE-82CE-1FCCAB605462}" type="pres">
      <dgm:prSet presAssocID="{02634AF3-C7F4-477A-BAEF-4A5FA4934EE1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145F9C1D-EBE3-4C47-BDF0-D3AC7FC12FD1}" srcId="{E7BDB940-5CB1-42FD-B85B-B210EF835DC5}" destId="{46339CA6-2C27-4380-BC83-B8901201D360}" srcOrd="0" destOrd="0" parTransId="{60ACFA1F-5CCB-419E-84F2-30563C92F171}" sibTransId="{DB191134-E4A8-4DD9-81EC-DBBA102C53FD}"/>
    <dgm:cxn modelId="{ABC97A25-F819-4D91-997A-08BCD8969382}" type="presOf" srcId="{02634AF3-C7F4-477A-BAEF-4A5FA4934EE1}" destId="{F7F8A4B5-8517-46AE-82CE-1FCCAB605462}" srcOrd="0" destOrd="0" presId="urn:microsoft.com/office/officeart/2018/2/layout/IconLabelList"/>
    <dgm:cxn modelId="{D78069C3-4BD0-4C98-AAFA-DB36E5E7F8BB}" type="presOf" srcId="{46339CA6-2C27-4380-BC83-B8901201D360}" destId="{AE7DF6E1-BBF0-414A-AF1B-474FBA0577C3}" srcOrd="0" destOrd="0" presId="urn:microsoft.com/office/officeart/2018/2/layout/IconLabelList"/>
    <dgm:cxn modelId="{46BCB6D1-E4EA-4E63-8737-FD66F917C017}" type="presOf" srcId="{E7BDB940-5CB1-42FD-B85B-B210EF835DC5}" destId="{D4F16F2E-E95E-4E35-8352-B4A2BF18A7CD}" srcOrd="0" destOrd="0" presId="urn:microsoft.com/office/officeart/2018/2/layout/IconLabelList"/>
    <dgm:cxn modelId="{41B8ECF7-159E-4C90-BC8B-9DDADBCD8892}" srcId="{E7BDB940-5CB1-42FD-B85B-B210EF835DC5}" destId="{02634AF3-C7F4-477A-BAEF-4A5FA4934EE1}" srcOrd="1" destOrd="0" parTransId="{7A0B7736-E20B-4AAE-8F75-F40FAF413DD8}" sibTransId="{3A602782-1D4E-4C5D-957D-5A20EC63D082}"/>
    <dgm:cxn modelId="{2C90CB44-2BF7-4771-92BA-F9FE12689E0F}" type="presParOf" srcId="{D4F16F2E-E95E-4E35-8352-B4A2BF18A7CD}" destId="{C5F58060-9172-45CA-8284-654F7F2BAFC1}" srcOrd="0" destOrd="0" presId="urn:microsoft.com/office/officeart/2018/2/layout/IconLabelList"/>
    <dgm:cxn modelId="{8BBD8E79-9721-4713-A343-6B8F7E2C01A7}" type="presParOf" srcId="{C5F58060-9172-45CA-8284-654F7F2BAFC1}" destId="{C4AAD925-0779-4E99-BBBA-61B032509215}" srcOrd="0" destOrd="0" presId="urn:microsoft.com/office/officeart/2018/2/layout/IconLabelList"/>
    <dgm:cxn modelId="{E580341D-3F50-431B-9F54-69776A741D3C}" type="presParOf" srcId="{C5F58060-9172-45CA-8284-654F7F2BAFC1}" destId="{BA336BEE-9B3B-4713-9E4C-5CDC6BCE213F}" srcOrd="1" destOrd="0" presId="urn:microsoft.com/office/officeart/2018/2/layout/IconLabelList"/>
    <dgm:cxn modelId="{AEECF8A8-0C34-40F0-9757-ECEEFF281CC2}" type="presParOf" srcId="{C5F58060-9172-45CA-8284-654F7F2BAFC1}" destId="{AE7DF6E1-BBF0-414A-AF1B-474FBA0577C3}" srcOrd="2" destOrd="0" presId="urn:microsoft.com/office/officeart/2018/2/layout/IconLabelList"/>
    <dgm:cxn modelId="{ABAF4238-D59B-4B26-87EB-A82744B17C35}" type="presParOf" srcId="{D4F16F2E-E95E-4E35-8352-B4A2BF18A7CD}" destId="{6697D50E-F5F5-4801-BDB4-5C5EAA916434}" srcOrd="1" destOrd="0" presId="urn:microsoft.com/office/officeart/2018/2/layout/IconLabelList"/>
    <dgm:cxn modelId="{EF1A7D85-EC65-45B3-9F24-BA92096CC3D3}" type="presParOf" srcId="{D4F16F2E-E95E-4E35-8352-B4A2BF18A7CD}" destId="{ACCD3843-0BC3-4A59-8A73-2BBB415E58BA}" srcOrd="2" destOrd="0" presId="urn:microsoft.com/office/officeart/2018/2/layout/IconLabelList"/>
    <dgm:cxn modelId="{D1BDA747-B2AF-45AB-BAA8-60FA8E503A8E}" type="presParOf" srcId="{ACCD3843-0BC3-4A59-8A73-2BBB415E58BA}" destId="{E083BA95-F4B1-4F10-A940-A54EB3F3F712}" srcOrd="0" destOrd="0" presId="urn:microsoft.com/office/officeart/2018/2/layout/IconLabelList"/>
    <dgm:cxn modelId="{26209873-6D56-438A-9DC6-92BDC4F1376E}" type="presParOf" srcId="{ACCD3843-0BC3-4A59-8A73-2BBB415E58BA}" destId="{22BD3887-DFA0-4447-8BBF-50B4CC607238}" srcOrd="1" destOrd="0" presId="urn:microsoft.com/office/officeart/2018/2/layout/IconLabelList"/>
    <dgm:cxn modelId="{FBE15DC0-3586-41C8-97E7-2A4021067288}" type="presParOf" srcId="{ACCD3843-0BC3-4A59-8A73-2BBB415E58BA}" destId="{F7F8A4B5-8517-46AE-82CE-1FCCAB605462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4AAD925-0779-4E99-BBBA-61B032509215}">
      <dsp:nvSpPr>
        <dsp:cNvPr id="0" name=""/>
        <dsp:cNvSpPr/>
      </dsp:nvSpPr>
      <dsp:spPr>
        <a:xfrm>
          <a:off x="1443000" y="126516"/>
          <a:ext cx="1944000" cy="1944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7DF6E1-BBF0-414A-AF1B-474FBA0577C3}">
      <dsp:nvSpPr>
        <dsp:cNvPr id="0" name=""/>
        <dsp:cNvSpPr/>
      </dsp:nvSpPr>
      <dsp:spPr>
        <a:xfrm>
          <a:off x="255000" y="2540919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/>
            <a:t>Data from Scraping</a:t>
          </a:r>
        </a:p>
      </dsp:txBody>
      <dsp:txXfrm>
        <a:off x="255000" y="2540919"/>
        <a:ext cx="4320000" cy="720000"/>
      </dsp:txXfrm>
    </dsp:sp>
    <dsp:sp modelId="{E083BA95-F4B1-4F10-A940-A54EB3F3F712}">
      <dsp:nvSpPr>
        <dsp:cNvPr id="0" name=""/>
        <dsp:cNvSpPr/>
      </dsp:nvSpPr>
      <dsp:spPr>
        <a:xfrm>
          <a:off x="6519000" y="126516"/>
          <a:ext cx="1944000" cy="1944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7F8A4B5-8517-46AE-82CE-1FCCAB605462}">
      <dsp:nvSpPr>
        <dsp:cNvPr id="0" name=""/>
        <dsp:cNvSpPr/>
      </dsp:nvSpPr>
      <dsp:spPr>
        <a:xfrm>
          <a:off x="5331000" y="2540919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/>
            <a:t>Data from Kaggle</a:t>
          </a:r>
        </a:p>
      </dsp:txBody>
      <dsp:txXfrm>
        <a:off x="5331000" y="2540919"/>
        <a:ext cx="43200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B95E30-1F0C-894C-95B8-32A5D0091511}" type="datetimeFigureOut">
              <a:rPr lang="en-US" smtClean="0"/>
              <a:t>5/3/21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FE4399-7CFB-354C-8A6E-F9296DD5D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2002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FE4399-7CFB-354C-8A6E-F9296DD5DBB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0560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FE4399-7CFB-354C-8A6E-F9296DD5DBB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3515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FE4399-7CFB-354C-8A6E-F9296DD5DBB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2663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ED230-5561-E74C-BFDB-F5259EEC27FA}" type="datetimeFigureOut">
              <a:rPr lang="en-US" smtClean="0"/>
              <a:t>5/3/21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D2ABD-FBE6-BD42-973C-37A5399EAB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85513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ED230-5561-E74C-BFDB-F5259EEC27FA}" type="datetimeFigureOut">
              <a:rPr lang="en-US" smtClean="0"/>
              <a:t>5/3/21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D2ABD-FBE6-BD42-973C-37A5399EAB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397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ED230-5561-E74C-BFDB-F5259EEC27FA}" type="datetimeFigureOut">
              <a:rPr lang="en-US" smtClean="0"/>
              <a:t>5/3/21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D2ABD-FBE6-BD42-973C-37A5399EAB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1127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ED230-5561-E74C-BFDB-F5259EEC27FA}" type="datetimeFigureOut">
              <a:rPr lang="en-US" smtClean="0"/>
              <a:t>5/3/21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D2ABD-FBE6-BD42-973C-37A5399EAB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0891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ED230-5561-E74C-BFDB-F5259EEC27FA}" type="datetimeFigureOut">
              <a:rPr lang="en-US" smtClean="0"/>
              <a:t>5/3/21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D2ABD-FBE6-BD42-973C-37A5399EAB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83126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ED230-5561-E74C-BFDB-F5259EEC27FA}" type="datetimeFigureOut">
              <a:rPr lang="en-US" smtClean="0"/>
              <a:t>5/3/21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D2ABD-FBE6-BD42-973C-37A5399EAB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6347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ED230-5561-E74C-BFDB-F5259EEC27FA}" type="datetimeFigureOut">
              <a:rPr lang="en-US" smtClean="0"/>
              <a:t>5/3/21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D2ABD-FBE6-BD42-973C-37A5399EAB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5902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ED230-5561-E74C-BFDB-F5259EEC27FA}" type="datetimeFigureOut">
              <a:rPr lang="en-US" smtClean="0"/>
              <a:t>5/3/21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D2ABD-FBE6-BD42-973C-37A5399EAB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04906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ED230-5561-E74C-BFDB-F5259EEC27FA}" type="datetimeFigureOut">
              <a:rPr lang="en-US" smtClean="0"/>
              <a:t>5/3/21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D2ABD-FBE6-BD42-973C-37A5399EAB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350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ED230-5561-E74C-BFDB-F5259EEC27FA}" type="datetimeFigureOut">
              <a:rPr lang="en-US" smtClean="0"/>
              <a:t>5/3/21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D2ABD-FBE6-BD42-973C-37A5399EAB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9156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ED230-5561-E74C-BFDB-F5259EEC27FA}" type="datetimeFigureOut">
              <a:rPr lang="en-US" smtClean="0"/>
              <a:t>5/3/21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D2ABD-FBE6-BD42-973C-37A5399EAB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1877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ED230-5561-E74C-BFDB-F5259EEC27FA}" type="datetimeFigureOut">
              <a:rPr lang="en-US" smtClean="0"/>
              <a:t>5/3/21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D2ABD-FBE6-BD42-973C-37A5399EAB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0722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ED230-5561-E74C-BFDB-F5259EEC27FA}" type="datetimeFigureOut">
              <a:rPr lang="en-US" smtClean="0"/>
              <a:t>5/3/21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D2ABD-FBE6-BD42-973C-37A5399EAB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3103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ED230-5561-E74C-BFDB-F5259EEC27FA}" type="datetimeFigureOut">
              <a:rPr lang="en-US" smtClean="0"/>
              <a:t>5/3/21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D2ABD-FBE6-BD42-973C-37A5399EAB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7418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ED230-5561-E74C-BFDB-F5259EEC27FA}" type="datetimeFigureOut">
              <a:rPr lang="en-US" smtClean="0"/>
              <a:t>5/3/21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D2ABD-FBE6-BD42-973C-37A5399EAB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657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ED230-5561-E74C-BFDB-F5259EEC27FA}" type="datetimeFigureOut">
              <a:rPr lang="en-US" smtClean="0"/>
              <a:t>5/3/21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D2ABD-FBE6-BD42-973C-37A5399EAB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4255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A8ED230-5561-E74C-BFDB-F5259EEC27FA}" type="datetimeFigureOut">
              <a:rPr lang="en-US" smtClean="0"/>
              <a:t>5/3/21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49D2ABD-FBE6-BD42-973C-37A5399EAB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0604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A8ED230-5561-E74C-BFDB-F5259EEC27FA}" type="datetimeFigureOut">
              <a:rPr lang="en-US" smtClean="0"/>
              <a:t>5/3/21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49D2ABD-FBE6-BD42-973C-37A5399EAB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28860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" Target="slide19.xml"/><Relationship Id="rId3" Type="http://schemas.openxmlformats.org/officeDocument/2006/relationships/slide" Target="slide16.xml"/><Relationship Id="rId7" Type="http://schemas.openxmlformats.org/officeDocument/2006/relationships/slide" Target="slide18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slide" Target="slide20.xml"/><Relationship Id="rId5" Type="http://schemas.openxmlformats.org/officeDocument/2006/relationships/slide" Target="slide17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slide" Target="slide13.xml"/><Relationship Id="rId4" Type="http://schemas.openxmlformats.org/officeDocument/2006/relationships/image" Target="../media/image24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slide" Target="slide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slide" Target="slide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slide" Target="slide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slide" Target="slide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Football ball in goal">
            <a:extLst>
              <a:ext uri="{FF2B5EF4-FFF2-40B4-BE49-F238E27FC236}">
                <a16:creationId xmlns:a16="http://schemas.microsoft.com/office/drawing/2014/main" id="{6497698A-8594-4859-B4EF-337E14F3A07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bg1">
                <a:tint val="45000"/>
                <a:satMod val="400000"/>
              </a:schemeClr>
            </a:duotone>
            <a:alphaModFix amt="25000"/>
          </a:blip>
          <a:srcRect t="2168" b="1356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F6CCA9F-08D5-D548-9BF2-670DD87CA4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>
            <a:normAutofit/>
          </a:bodyPr>
          <a:lstStyle/>
          <a:p>
            <a:r>
              <a:rPr lang="en-US" dirty="0"/>
              <a:t>Analysis of Football Players by using EA FIFA 21 database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04E7B2-7C11-BB48-9DF1-C47861BC8E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>
            <a:normAutofit/>
          </a:bodyPr>
          <a:lstStyle/>
          <a:p>
            <a:r>
              <a:rPr lang="en-US"/>
              <a:t>597 FINAL PROJECT</a:t>
            </a:r>
          </a:p>
          <a:p>
            <a:r>
              <a:rPr lang="en-US"/>
              <a:t>Haoyuan Zhong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42061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B780E8BE-61EA-4708-8CB9-D6C7C36C70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1B9998-A8CC-2744-84D1-862B681A61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2561" y="2773079"/>
            <a:ext cx="3618964" cy="364285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Distribution of price, value, and wage</a:t>
            </a:r>
          </a:p>
        </p:txBody>
      </p:sp>
      <p:pic>
        <p:nvPicPr>
          <p:cNvPr id="13" name="Picture 12" descr="Chart&#10;&#10;Description automatically generated">
            <a:extLst>
              <a:ext uri="{FF2B5EF4-FFF2-40B4-BE49-F238E27FC236}">
                <a16:creationId xmlns:a16="http://schemas.microsoft.com/office/drawing/2014/main" id="{C27C2503-4D06-F740-A77A-4FA3D12F34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7600" y="144280"/>
            <a:ext cx="5110708" cy="3181416"/>
          </a:xfrm>
          <a:prstGeom prst="rect">
            <a:avLst/>
          </a:prstGeom>
        </p:spPr>
      </p:pic>
      <p:pic>
        <p:nvPicPr>
          <p:cNvPr id="11" name="Content Placeholder 10" descr="Chart&#10;&#10;Description automatically generated">
            <a:extLst>
              <a:ext uri="{FF2B5EF4-FFF2-40B4-BE49-F238E27FC236}">
                <a16:creationId xmlns:a16="http://schemas.microsoft.com/office/drawing/2014/main" id="{A14FF58F-F14A-604B-AD58-252B29BE38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730687" y="131504"/>
            <a:ext cx="5110708" cy="3206969"/>
          </a:xfrm>
          <a:prstGeom prst="rect">
            <a:avLst/>
          </a:prstGeom>
        </p:spPr>
      </p:pic>
      <p:pic>
        <p:nvPicPr>
          <p:cNvPr id="15" name="Picture 14" descr="Chart, histogram&#10;&#10;Description automatically generated">
            <a:extLst>
              <a:ext uri="{FF2B5EF4-FFF2-40B4-BE49-F238E27FC236}">
                <a16:creationId xmlns:a16="http://schemas.microsoft.com/office/drawing/2014/main" id="{B80285AB-9F8E-2040-873C-968F070733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0687" y="3469977"/>
            <a:ext cx="5110708" cy="3155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7802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B780E8BE-61EA-4708-8CB9-D6C7C36C70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7E36F5-18EB-DB4F-A220-DE50E7536C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22733" y="3703500"/>
            <a:ext cx="4406668" cy="244791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Rating vs. price, value, and wage</a:t>
            </a:r>
          </a:p>
        </p:txBody>
      </p:sp>
      <p:pic>
        <p:nvPicPr>
          <p:cNvPr id="13" name="Content Placeholder 12" descr="Chart, scatter chart&#10;&#10;Description automatically generated">
            <a:extLst>
              <a:ext uri="{FF2B5EF4-FFF2-40B4-BE49-F238E27FC236}">
                <a16:creationId xmlns:a16="http://schemas.microsoft.com/office/drawing/2014/main" id="{270C5B52-ED38-B54F-AF88-E1751FA73C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62598" y="97818"/>
            <a:ext cx="5231801" cy="3225903"/>
          </a:xfrm>
        </p:spPr>
      </p:pic>
      <p:pic>
        <p:nvPicPr>
          <p:cNvPr id="16" name="Picture 15" descr="Chart, scatter chart&#10;&#10;Description automatically generated">
            <a:extLst>
              <a:ext uri="{FF2B5EF4-FFF2-40B4-BE49-F238E27FC236}">
                <a16:creationId xmlns:a16="http://schemas.microsoft.com/office/drawing/2014/main" id="{5A38F74D-3D42-C847-A2BF-62EEF2993F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7603" y="97817"/>
            <a:ext cx="5269225" cy="3225903"/>
          </a:xfrm>
          <a:prstGeom prst="rect">
            <a:avLst/>
          </a:prstGeom>
        </p:spPr>
      </p:pic>
      <p:pic>
        <p:nvPicPr>
          <p:cNvPr id="18" name="Picture 17" descr="Chart, scatter chart&#10;&#10;Description automatically generated">
            <a:extLst>
              <a:ext uri="{FF2B5EF4-FFF2-40B4-BE49-F238E27FC236}">
                <a16:creationId xmlns:a16="http://schemas.microsoft.com/office/drawing/2014/main" id="{73F12C1F-65AD-D942-9F1D-1311EA5451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599" y="3429000"/>
            <a:ext cx="5231800" cy="3166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8388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92616E-C3B9-6D4B-BACA-653AC3B4C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4106" y="609600"/>
            <a:ext cx="3369133" cy="364285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Count for different positions</a:t>
            </a:r>
          </a:p>
        </p:txBody>
      </p:sp>
      <p:pic>
        <p:nvPicPr>
          <p:cNvPr id="5" name="Content Placeholder 4" descr="Chart, bar chart, histogram&#10;&#10;Description automatically generated">
            <a:extLst>
              <a:ext uri="{FF2B5EF4-FFF2-40B4-BE49-F238E27FC236}">
                <a16:creationId xmlns:a16="http://schemas.microsoft.com/office/drawing/2014/main" id="{1F1518B8-2011-7945-88CD-89835E11A0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36915" y="1269699"/>
            <a:ext cx="6915663" cy="4322289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14095621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63D268-2EE1-9240-AA99-4A17AA197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4106" y="609600"/>
            <a:ext cx="3369133" cy="364285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5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Football/soccer 101</a:t>
            </a:r>
          </a:p>
        </p:txBody>
      </p:sp>
      <p:pic>
        <p:nvPicPr>
          <p:cNvPr id="5" name="Content Placeholder 4" descr="A screenshot of a map&#10;&#10;Description automatically generated with medium confidence">
            <a:hlinkClick r:id="rId3" action="ppaction://hlinksldjump"/>
            <a:extLst>
              <a:ext uri="{FF2B5EF4-FFF2-40B4-BE49-F238E27FC236}">
                <a16:creationId xmlns:a16="http://schemas.microsoft.com/office/drawing/2014/main" id="{384ADDD2-D2E0-0B49-A87F-E429B72F67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36915" y="664579"/>
            <a:ext cx="6915663" cy="5532530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D7F34513-373C-974C-AA9C-CC7ECA7E3EF0}"/>
              </a:ext>
            </a:extLst>
          </p:cNvPr>
          <p:cNvSpPr/>
          <p:nvPr/>
        </p:nvSpPr>
        <p:spPr>
          <a:xfrm rot="18816064">
            <a:off x="5784656" y="1940810"/>
            <a:ext cx="1581466" cy="230267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hlinkClick r:id="rId5" action="ppaction://hlinksldjump"/>
            <a:extLst>
              <a:ext uri="{FF2B5EF4-FFF2-40B4-BE49-F238E27FC236}">
                <a16:creationId xmlns:a16="http://schemas.microsoft.com/office/drawing/2014/main" id="{2C7B0643-D919-284A-B4D0-382ADCDB5C38}"/>
              </a:ext>
            </a:extLst>
          </p:cNvPr>
          <p:cNvSpPr/>
          <p:nvPr/>
        </p:nvSpPr>
        <p:spPr>
          <a:xfrm rot="18816064">
            <a:off x="5093899" y="4432657"/>
            <a:ext cx="1581466" cy="15895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hlinkClick r:id="rId6" action="ppaction://hlinksldjump"/>
            <a:extLst>
              <a:ext uri="{FF2B5EF4-FFF2-40B4-BE49-F238E27FC236}">
                <a16:creationId xmlns:a16="http://schemas.microsoft.com/office/drawing/2014/main" id="{1E21BC25-C7FC-6A48-942D-DB77E61A23C3}"/>
              </a:ext>
            </a:extLst>
          </p:cNvPr>
          <p:cNvSpPr/>
          <p:nvPr/>
        </p:nvSpPr>
        <p:spPr>
          <a:xfrm rot="18816064">
            <a:off x="2928436" y="2480854"/>
            <a:ext cx="3264328" cy="264161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hlinkClick r:id="rId7" action="ppaction://hlinksldjump"/>
            <a:extLst>
              <a:ext uri="{FF2B5EF4-FFF2-40B4-BE49-F238E27FC236}">
                <a16:creationId xmlns:a16="http://schemas.microsoft.com/office/drawing/2014/main" id="{75E1CFE5-DA19-4940-B077-3DC0A77DF68D}"/>
              </a:ext>
            </a:extLst>
          </p:cNvPr>
          <p:cNvSpPr/>
          <p:nvPr/>
        </p:nvSpPr>
        <p:spPr>
          <a:xfrm rot="18816064">
            <a:off x="1633500" y="1379328"/>
            <a:ext cx="1466284" cy="139048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hlinkClick r:id="rId8" action="ppaction://hlinksldjump"/>
            <a:extLst>
              <a:ext uri="{FF2B5EF4-FFF2-40B4-BE49-F238E27FC236}">
                <a16:creationId xmlns:a16="http://schemas.microsoft.com/office/drawing/2014/main" id="{08F357AC-AABA-E34B-A41B-52570DD2E8C8}"/>
              </a:ext>
            </a:extLst>
          </p:cNvPr>
          <p:cNvSpPr/>
          <p:nvPr/>
        </p:nvSpPr>
        <p:spPr>
          <a:xfrm rot="18816064">
            <a:off x="856401" y="3010311"/>
            <a:ext cx="2605690" cy="137921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24631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06ABAF8-A5F0-4E99-AB6D-67BFBB982B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E8F301-2617-8E44-830F-491832B65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4106" y="609600"/>
            <a:ext cx="3369133" cy="364285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Linear model summary</a:t>
            </a:r>
          </a:p>
        </p:txBody>
      </p:sp>
      <p:sp>
        <p:nvSpPr>
          <p:cNvPr id="12" name="Rounded Rectangle 7">
            <a:extLst>
              <a:ext uri="{FF2B5EF4-FFF2-40B4-BE49-F238E27FC236}">
                <a16:creationId xmlns:a16="http://schemas.microsoft.com/office/drawing/2014/main" id="{5F7833E7-6A14-4F78-A2DD-5640A4F6C2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8290" y="620720"/>
            <a:ext cx="6884079" cy="5597200"/>
          </a:xfrm>
          <a:prstGeom prst="roundRect">
            <a:avLst>
              <a:gd name="adj" fmla="val 3812"/>
            </a:avLst>
          </a:prstGeom>
          <a:solidFill>
            <a:schemeClr val="bg1"/>
          </a:solidFill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pic>
        <p:nvPicPr>
          <p:cNvPr id="5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01C6457E-441C-2145-981E-59F6F467FB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83002" y="1115604"/>
            <a:ext cx="4434653" cy="4607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8960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605849-C479-B340-948E-68E034DDC4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476500"/>
            <a:ext cx="9905998" cy="1905000"/>
          </a:xfrm>
        </p:spPr>
        <p:txBody>
          <a:bodyPr/>
          <a:lstStyle/>
          <a:p>
            <a:pPr algn="ctr"/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1376937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48E05-9437-5240-957F-C8470A75C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4106" y="609600"/>
            <a:ext cx="3369133" cy="364285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attacker</a:t>
            </a:r>
          </a:p>
        </p:txBody>
      </p:sp>
      <p:pic>
        <p:nvPicPr>
          <p:cNvPr id="5" name="Content Placeholder 4" descr="Chart, scatter chart, treemap chart&#10;&#10;Description automatically generated">
            <a:extLst>
              <a:ext uri="{FF2B5EF4-FFF2-40B4-BE49-F238E27FC236}">
                <a16:creationId xmlns:a16="http://schemas.microsoft.com/office/drawing/2014/main" id="{F192EF98-7AE5-5D40-AFB6-12F50F79A1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772200" y="639905"/>
            <a:ext cx="6645092" cy="5581878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6" name="TextBox 5">
            <a:hlinkClick r:id="rId5" action="ppaction://hlinksldjump"/>
            <a:extLst>
              <a:ext uri="{FF2B5EF4-FFF2-40B4-BE49-F238E27FC236}">
                <a16:creationId xmlns:a16="http://schemas.microsoft.com/office/drawing/2014/main" id="{6B881927-E84B-9846-A9E3-528CBC96C144}"/>
              </a:ext>
            </a:extLst>
          </p:cNvPr>
          <p:cNvSpPr txBox="1"/>
          <p:nvPr/>
        </p:nvSpPr>
        <p:spPr>
          <a:xfrm>
            <a:off x="11128076" y="6211669"/>
            <a:ext cx="8103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Back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9685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E99D62-748F-6948-B1B7-0D65554B25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4106" y="609600"/>
            <a:ext cx="3369133" cy="364285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winger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1F5E72-74A4-A847-9253-C0455BEE25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20918" y="639905"/>
            <a:ext cx="6547657" cy="5581878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6" name="TextBox 5">
            <a:hlinkClick r:id="rId4" action="ppaction://hlinksldjump"/>
            <a:extLst>
              <a:ext uri="{FF2B5EF4-FFF2-40B4-BE49-F238E27FC236}">
                <a16:creationId xmlns:a16="http://schemas.microsoft.com/office/drawing/2014/main" id="{2AF52D9A-0833-1E44-B041-5690DB2FC845}"/>
              </a:ext>
            </a:extLst>
          </p:cNvPr>
          <p:cNvSpPr txBox="1"/>
          <p:nvPr/>
        </p:nvSpPr>
        <p:spPr>
          <a:xfrm>
            <a:off x="11128076" y="6211669"/>
            <a:ext cx="8103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Back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61003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E25A41-8239-984D-8F37-6F69C280B3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4106" y="609600"/>
            <a:ext cx="3369133" cy="364285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Full back</a:t>
            </a:r>
          </a:p>
        </p:txBody>
      </p:sp>
      <p:pic>
        <p:nvPicPr>
          <p:cNvPr id="5" name="Content Placeholder 4" descr="Chart, treemap chart&#10;&#10;Description automatically generated">
            <a:extLst>
              <a:ext uri="{FF2B5EF4-FFF2-40B4-BE49-F238E27FC236}">
                <a16:creationId xmlns:a16="http://schemas.microsoft.com/office/drawing/2014/main" id="{D97DFE7D-B565-EC44-8CA6-A2B5AC2C14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72200" y="639905"/>
            <a:ext cx="6645092" cy="5581878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6" name="TextBox 5">
            <a:hlinkClick r:id="rId4" action="ppaction://hlinksldjump"/>
            <a:extLst>
              <a:ext uri="{FF2B5EF4-FFF2-40B4-BE49-F238E27FC236}">
                <a16:creationId xmlns:a16="http://schemas.microsoft.com/office/drawing/2014/main" id="{AA1E44B4-A64A-A74A-B145-FE131FCE7189}"/>
              </a:ext>
            </a:extLst>
          </p:cNvPr>
          <p:cNvSpPr txBox="1"/>
          <p:nvPr/>
        </p:nvSpPr>
        <p:spPr>
          <a:xfrm>
            <a:off x="11128076" y="6211669"/>
            <a:ext cx="8103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Back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6422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4452E-5140-904C-AA8B-F9A785E19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4106" y="609600"/>
            <a:ext cx="3369133" cy="364285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defender</a:t>
            </a:r>
          </a:p>
        </p:txBody>
      </p:sp>
      <p:pic>
        <p:nvPicPr>
          <p:cNvPr id="5" name="Content Placeholder 4" descr="Chart, treemap chart&#10;&#10;Description automatically generated">
            <a:extLst>
              <a:ext uri="{FF2B5EF4-FFF2-40B4-BE49-F238E27FC236}">
                <a16:creationId xmlns:a16="http://schemas.microsoft.com/office/drawing/2014/main" id="{E152B8BD-8685-7D46-9822-163F21E25D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01603" y="639905"/>
            <a:ext cx="6586286" cy="5581878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6" name="TextBox 5">
            <a:hlinkClick r:id="rId4" action="ppaction://hlinksldjump"/>
            <a:extLst>
              <a:ext uri="{FF2B5EF4-FFF2-40B4-BE49-F238E27FC236}">
                <a16:creationId xmlns:a16="http://schemas.microsoft.com/office/drawing/2014/main" id="{B471EE4A-455D-344E-B0E4-3C736B4B8CFD}"/>
              </a:ext>
            </a:extLst>
          </p:cNvPr>
          <p:cNvSpPr txBox="1"/>
          <p:nvPr/>
        </p:nvSpPr>
        <p:spPr>
          <a:xfrm>
            <a:off x="11128076" y="6211669"/>
            <a:ext cx="8103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Back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53860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75455B-7909-3F4D-95FB-DD395768DF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picture containing text, person, male&#10;&#10;Description automatically generated">
            <a:extLst>
              <a:ext uri="{FF2B5EF4-FFF2-40B4-BE49-F238E27FC236}">
                <a16:creationId xmlns:a16="http://schemas.microsoft.com/office/drawing/2014/main" id="{09C9A7A5-4ACF-6643-B44B-FB8330DC17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</p:spPr>
      </p:pic>
    </p:spTree>
    <p:extLst>
      <p:ext uri="{BB962C8B-B14F-4D97-AF65-F5344CB8AC3E}">
        <p14:creationId xmlns:p14="http://schemas.microsoft.com/office/powerpoint/2010/main" val="37335486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2526B-1D9E-AF45-B608-FDE7508AC7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4106" y="609600"/>
            <a:ext cx="3369133" cy="364285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midfielder</a:t>
            </a:r>
          </a:p>
        </p:txBody>
      </p:sp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1CC416E6-3575-F944-AD16-7E45699108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82059" y="639905"/>
            <a:ext cx="6625374" cy="5581878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6" name="TextBox 5">
            <a:hlinkClick r:id="rId4" action="ppaction://hlinksldjump"/>
            <a:extLst>
              <a:ext uri="{FF2B5EF4-FFF2-40B4-BE49-F238E27FC236}">
                <a16:creationId xmlns:a16="http://schemas.microsoft.com/office/drawing/2014/main" id="{1460E473-4ABF-C941-A8A1-2FE2ADEDEA06}"/>
              </a:ext>
            </a:extLst>
          </p:cNvPr>
          <p:cNvSpPr txBox="1"/>
          <p:nvPr/>
        </p:nvSpPr>
        <p:spPr>
          <a:xfrm>
            <a:off x="11128076" y="6211669"/>
            <a:ext cx="8103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Back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1005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one red seat against blue seats in stadium">
            <a:extLst>
              <a:ext uri="{FF2B5EF4-FFF2-40B4-BE49-F238E27FC236}">
                <a16:creationId xmlns:a16="http://schemas.microsoft.com/office/drawing/2014/main" id="{DA0C9771-5A0B-449C-A22F-EB379084C42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5000"/>
          </a:blip>
          <a:srcRect t="16848" b="279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0991803-1FB5-5845-BA6B-A53D9843F6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Overall goal</a:t>
            </a:r>
            <a:endParaRPr lang="en-US" dirty="0">
              <a:effectLst>
                <a:glow rad="38100">
                  <a:schemeClr val="bg1">
                    <a:lumMod val="65000"/>
                    <a:lumOff val="35000"/>
                    <a:alpha val="50000"/>
                  </a:schemeClr>
                </a:glow>
                <a:outerShdw blurRad="28575" dist="31750" dir="13200000" algn="tl" rotWithShape="0">
                  <a:srgbClr val="000000">
                    <a:alpha val="25000"/>
                  </a:srgbClr>
                </a:outerShdw>
              </a:effectLst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F9CB0CA-04AE-3D47-97F2-B9B591286A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666999"/>
            <a:ext cx="9905998" cy="3124201"/>
          </a:xfrm>
        </p:spPr>
        <p:txBody>
          <a:bodyPr>
            <a:normAutofit/>
          </a:bodyPr>
          <a:lstStyle/>
          <a:p>
            <a:r>
              <a:rPr lang="en-US" dirty="0">
                <a:effectLst/>
              </a:rPr>
              <a:t>My goal for this project is to identify the most important abilities and specialties for different football player’s position and help gamer and real-life football club to improve the club squad, and to have a better winning record.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99682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E7A98C-C621-EF4E-AFF6-009D6AE5EE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468582"/>
          </a:xfrm>
        </p:spPr>
        <p:txBody>
          <a:bodyPr>
            <a:normAutofit/>
          </a:bodyPr>
          <a:lstStyle/>
          <a:p>
            <a:r>
              <a:rPr lang="en-US" dirty="0"/>
              <a:t>Data resource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2E1492C-23A5-44B4-AFE6-19D2DF5C66F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63579656"/>
              </p:ext>
            </p:extLst>
          </p:nvPr>
        </p:nvGraphicFramePr>
        <p:xfrm>
          <a:off x="1141413" y="2286000"/>
          <a:ext cx="9906000" cy="33874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4414994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D03672-8C35-1F4B-9FDD-C2B3EDF1C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4106" y="609600"/>
            <a:ext cx="3369133" cy="364285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Data cleaning</a:t>
            </a:r>
          </a:p>
        </p:txBody>
      </p:sp>
      <p:pic>
        <p:nvPicPr>
          <p:cNvPr id="9" name="Picture 8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C7F4BE02-D187-AE41-85E5-7FEF5115B9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915" y="1001717"/>
            <a:ext cx="6915663" cy="4858253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35974481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D17F49-3186-FC47-AD70-C5FA4EE4D1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 from Scraping</a:t>
            </a:r>
          </a:p>
        </p:txBody>
      </p:sp>
      <p:pic>
        <p:nvPicPr>
          <p:cNvPr id="5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1634C88A-0A7F-4E48-A384-9678D06806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5590" y="2774164"/>
            <a:ext cx="8443756" cy="3138473"/>
          </a:xfrm>
        </p:spPr>
      </p:pic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E2EAA6F3-1309-8A47-A197-A6AFDAFE8E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3800" y="2787863"/>
            <a:ext cx="2565400" cy="3124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0321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259CAD-18BB-E646-976F-0FF6FFB32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from </a:t>
            </a:r>
            <a:r>
              <a:rPr lang="en-US" dirty="0" err="1"/>
              <a:t>kaggle</a:t>
            </a:r>
            <a:endParaRPr lang="en-US" dirty="0"/>
          </a:p>
        </p:txBody>
      </p:sp>
      <p:pic>
        <p:nvPicPr>
          <p:cNvPr id="5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DD3B362D-242E-2841-8660-EF80F646A2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4745" y="2514600"/>
            <a:ext cx="9478101" cy="3433618"/>
          </a:xfrm>
        </p:spPr>
      </p:pic>
      <p:pic>
        <p:nvPicPr>
          <p:cNvPr id="7" name="Picture 6" descr="A list of numbers&#10;&#10;Description automatically generated with low confidence">
            <a:extLst>
              <a:ext uri="{FF2B5EF4-FFF2-40B4-BE49-F238E27FC236}">
                <a16:creationId xmlns:a16="http://schemas.microsoft.com/office/drawing/2014/main" id="{484A1F54-AD58-4542-AB60-0B53D48036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7100" y="2503372"/>
            <a:ext cx="1826979" cy="3444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008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61AB-282B-0540-9AEC-E9353267B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4106" y="609600"/>
            <a:ext cx="3369133" cy="364285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Join on these two datasets</a:t>
            </a:r>
          </a:p>
        </p:txBody>
      </p:sp>
      <p:pic>
        <p:nvPicPr>
          <p:cNvPr id="5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9AA12FB6-8E15-7F4C-9929-BDD6B854ED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36915" y="828826"/>
            <a:ext cx="6915663" cy="5204036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15783694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DC49B4-1684-194E-BBC4-851DF4D0E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Exploratory data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C8C659-19E2-1241-8986-E1574A6CDA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514601"/>
            <a:ext cx="9905998" cy="32766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Distribution of price, value, and wage</a:t>
            </a:r>
          </a:p>
          <a:p>
            <a:r>
              <a:rPr lang="en-US" dirty="0"/>
              <a:t>Rating vs. price, value, and wage</a:t>
            </a:r>
          </a:p>
          <a:p>
            <a:r>
              <a:rPr lang="en-US" dirty="0"/>
              <a:t>Count for different positions</a:t>
            </a:r>
          </a:p>
          <a:p>
            <a:r>
              <a:rPr lang="en-US" dirty="0"/>
              <a:t>Attacker</a:t>
            </a:r>
          </a:p>
          <a:p>
            <a:r>
              <a:rPr lang="en-US" dirty="0"/>
              <a:t>Winger</a:t>
            </a:r>
          </a:p>
          <a:p>
            <a:r>
              <a:rPr lang="en-US" dirty="0"/>
              <a:t>Full back</a:t>
            </a:r>
          </a:p>
          <a:p>
            <a:r>
              <a:rPr lang="en-US" dirty="0"/>
              <a:t>Defender</a:t>
            </a:r>
          </a:p>
          <a:p>
            <a:r>
              <a:rPr lang="en-US" dirty="0"/>
              <a:t>Midfielder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865790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{3908FC54-075B-F348-B97D-8A47776CA15C}tf10001063</Template>
  <TotalTime>740</TotalTime>
  <Words>152</Words>
  <Application>Microsoft Macintosh PowerPoint</Application>
  <PresentationFormat>Widescreen</PresentationFormat>
  <Paragraphs>40</Paragraphs>
  <Slides>20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Century Gothic</vt:lpstr>
      <vt:lpstr>Mesh</vt:lpstr>
      <vt:lpstr>Analysis of Football Players by using EA FIFA 21 database</vt:lpstr>
      <vt:lpstr>PowerPoint Presentation</vt:lpstr>
      <vt:lpstr>Overall goal</vt:lpstr>
      <vt:lpstr>Data resource</vt:lpstr>
      <vt:lpstr>Data cleaning</vt:lpstr>
      <vt:lpstr>Dataset from Scraping</vt:lpstr>
      <vt:lpstr>Data from kaggle</vt:lpstr>
      <vt:lpstr>Join on these two datasets</vt:lpstr>
      <vt:lpstr>Exploratory data analysis</vt:lpstr>
      <vt:lpstr>Distribution of price, value, and wage</vt:lpstr>
      <vt:lpstr>Rating vs. price, value, and wage</vt:lpstr>
      <vt:lpstr>Count for different positions</vt:lpstr>
      <vt:lpstr>Football/soccer 101</vt:lpstr>
      <vt:lpstr>Linear model summary</vt:lpstr>
      <vt:lpstr>Thank you</vt:lpstr>
      <vt:lpstr>attacker</vt:lpstr>
      <vt:lpstr>winger</vt:lpstr>
      <vt:lpstr>Full back</vt:lpstr>
      <vt:lpstr>defender</vt:lpstr>
      <vt:lpstr>midfielder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Haoyuan Zhong</dc:creator>
  <cp:lastModifiedBy>Haoyuan Zhong</cp:lastModifiedBy>
  <cp:revision>16</cp:revision>
  <dcterms:created xsi:type="dcterms:W3CDTF">2021-05-02T22:29:49Z</dcterms:created>
  <dcterms:modified xsi:type="dcterms:W3CDTF">2021-05-03T22:24:10Z</dcterms:modified>
</cp:coreProperties>
</file>